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81" r:id="rId4"/>
    <p:sldMasterId id="2147483682" r:id="rId5"/>
    <p:sldMasterId id="214748368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y="5143500" cx="9144000"/>
  <p:notesSz cx="6858000" cy="9144000"/>
  <p:embeddedFontLst>
    <p:embeddedFont>
      <p:font typeface="Caveat"/>
      <p:regular r:id="rId19"/>
      <p:bold r:id="rId20"/>
    </p:embeddedFont>
    <p:embeddedFont>
      <p:font typeface="Amatic SC"/>
      <p:regular r:id="rId21"/>
      <p:bold r:id="rId22"/>
    </p:embeddedFont>
    <p:embeddedFont>
      <p:font typeface="Average"/>
      <p:regular r:id="rId23"/>
    </p:embeddedFont>
    <p:embeddedFont>
      <p:font typeface="Oswald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aveat-bold.fntdata"/><Relationship Id="rId22" Type="http://schemas.openxmlformats.org/officeDocument/2006/relationships/font" Target="fonts/AmaticSC-bold.fntdata"/><Relationship Id="rId21" Type="http://schemas.openxmlformats.org/officeDocument/2006/relationships/font" Target="fonts/AmaticSC-regular.fntdata"/><Relationship Id="rId24" Type="http://schemas.openxmlformats.org/officeDocument/2006/relationships/font" Target="fonts/Oswald-regular.fntdata"/><Relationship Id="rId23" Type="http://schemas.openxmlformats.org/officeDocument/2006/relationships/font" Target="fonts/Averag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25" Type="http://schemas.openxmlformats.org/officeDocument/2006/relationships/font" Target="fonts/Oswald-bold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font" Target="fonts/Caveat-regular.fntdata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430c2cd74d_1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430c2cd74d_1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39faca1be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39faca1be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37c15820e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37c15820e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6350abfa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6350abfa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6350abfa3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6350abfa3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9faca1be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39faca1be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37c170690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37c170690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39faca1be4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39faca1be4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430c2cd74d_2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g430c2cd74d_2_2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430c2cd74d_2_2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430c2cd74d_2_2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430c2cd74d_2_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430c2cd74d_2_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p1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18"/>
          <p:cNvSpPr txBox="1"/>
          <p:nvPr>
            <p:ph idx="2" type="body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9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19"/>
          <p:cNvSpPr txBox="1"/>
          <p:nvPr>
            <p:ph idx="3" type="body"/>
          </p:nvPr>
        </p:nvSpPr>
        <p:spPr>
          <a:xfrm>
            <a:off x="4645025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Google Shape;95;p19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Google Shape;96;p1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1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1" name="Google Shape;101;p2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2" name="Google Shape;102;p2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p2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575050" y="204788"/>
            <a:ext cx="5111700" cy="43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7" name="Google Shape;107;p21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8" name="Google Shape;108;p2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Google Shape;109;p2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2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3" name="Google Shape;113;p2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5" name="Google Shape;115;p2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Google Shape;116;p2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p2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Google Shape;121;p2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2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2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 rot="5400000">
            <a:off x="5463750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6" name="Google Shape;126;p24"/>
          <p:cNvSpPr txBox="1"/>
          <p:nvPr>
            <p:ph idx="1" type="body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7" name="Google Shape;127;p2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2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Google Shape;129;p2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6" name="Google Shape;136;p2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7" name="Google Shape;137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40" name="Google Shape;140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3" name="Google Shape;143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44" name="Google Shape;144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7" name="Google Shape;147;p2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48" name="Google Shape;148;p2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49" name="Google Shape;149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2" name="Google Shape;15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55" name="Google Shape;155;p3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56" name="Google Shape;156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9" name="Google Shape;159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3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63" name="Google Shape;163;p3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4" name="Google Shape;164;p3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5" name="Google Shape;165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68" name="Google Shape;168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71" name="Google Shape;171;p3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2" name="Google Shape;172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32" name="Google Shape;132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3" name="Google Shape;133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7"/>
          <p:cNvSpPr txBox="1"/>
          <p:nvPr>
            <p:ph type="ctrTitle"/>
          </p:nvPr>
        </p:nvSpPr>
        <p:spPr>
          <a:xfrm>
            <a:off x="801850" y="954525"/>
            <a:ext cx="7801500" cy="217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200">
                <a:solidFill>
                  <a:srgbClr val="FF9900"/>
                </a:solidFill>
                <a:latin typeface="Amatic SC"/>
                <a:ea typeface="Amatic SC"/>
                <a:cs typeface="Amatic SC"/>
                <a:sym typeface="Amatic SC"/>
              </a:rPr>
              <a:t>Federal Programs</a:t>
            </a:r>
            <a:endParaRPr b="1" sz="7200">
              <a:solidFill>
                <a:srgbClr val="FF99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200">
                <a:solidFill>
                  <a:srgbClr val="FF9900"/>
                </a:solidFill>
                <a:latin typeface="Amatic SC"/>
                <a:ea typeface="Amatic SC"/>
                <a:cs typeface="Amatic SC"/>
                <a:sym typeface="Amatic SC"/>
              </a:rPr>
              <a:t>2019-2020</a:t>
            </a:r>
            <a:endParaRPr b="1" sz="7200">
              <a:solidFill>
                <a:srgbClr val="FF99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80" name="Google Shape;180;p37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9900"/>
                </a:solidFill>
                <a:latin typeface="Caveat"/>
                <a:ea typeface="Caveat"/>
                <a:cs typeface="Caveat"/>
                <a:sym typeface="Caveat"/>
              </a:rPr>
              <a:t>QUESTIONS CONCERNING FEDERAL PROGRAMS</a:t>
            </a:r>
            <a:endParaRPr b="1">
              <a:solidFill>
                <a:srgbClr val="FF9900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236" name="Google Shape;236;p46"/>
          <p:cNvSpPr txBox="1"/>
          <p:nvPr>
            <p:ph idx="1" type="body"/>
          </p:nvPr>
        </p:nvSpPr>
        <p:spPr>
          <a:xfrm>
            <a:off x="353975" y="1131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is a Title I Schoolwide Program?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is the purpose of the Parent Compact?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can I find the Parental Involvement Plans for my school?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800"/>
              <a:buChar char="●"/>
            </a:pPr>
            <a:r>
              <a:rPr lang="en">
                <a:solidFill>
                  <a:srgbClr val="FF9900"/>
                </a:solidFill>
              </a:rPr>
              <a:t>https://salemschools.net</a:t>
            </a:r>
            <a:endParaRPr>
              <a:solidFill>
                <a:srgbClr val="FF99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can I provide feedback to the school?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if I have concerns about an at-risk child?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Serving on a committee 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FF9900"/>
                </a:solidFill>
              </a:rPr>
              <a:t>David.turnbough@salemschools.net</a:t>
            </a:r>
            <a:endParaRPr b="1" sz="3600">
              <a:solidFill>
                <a:srgbClr val="FF990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26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47"/>
          <p:cNvSpPr txBox="1"/>
          <p:nvPr>
            <p:ph idx="1" type="body"/>
          </p:nvPr>
        </p:nvSpPr>
        <p:spPr>
          <a:xfrm>
            <a:off x="311700" y="11307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9600">
                <a:solidFill>
                  <a:srgbClr val="FF9900"/>
                </a:solidFill>
                <a:latin typeface="Amatic SC"/>
                <a:ea typeface="Amatic SC"/>
                <a:cs typeface="Amatic SC"/>
                <a:sym typeface="Amatic SC"/>
              </a:rPr>
              <a:t>THank YOu!!!</a:t>
            </a:r>
            <a:endParaRPr b="1" sz="9600">
              <a:solidFill>
                <a:srgbClr val="FF99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8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38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7" name="Google Shape;187;p38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836" y="0"/>
            <a:ext cx="8318328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9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39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4" name="Google Shape;194;p39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836" y="0"/>
            <a:ext cx="8318328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0"/>
          <p:cNvSpPr txBox="1"/>
          <p:nvPr>
            <p:ph type="title"/>
          </p:nvPr>
        </p:nvSpPr>
        <p:spPr>
          <a:xfrm>
            <a:off x="311700" y="430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9900"/>
                </a:solidFill>
                <a:latin typeface="Impact"/>
                <a:ea typeface="Impact"/>
                <a:cs typeface="Impact"/>
                <a:sym typeface="Impact"/>
              </a:rPr>
              <a:t>Parents’ Rights Regarding Federal Programs</a:t>
            </a:r>
            <a:endParaRPr b="1" sz="2400">
              <a:solidFill>
                <a:srgbClr val="FF9900"/>
              </a:solidFill>
              <a:latin typeface="Impact"/>
              <a:ea typeface="Impact"/>
              <a:cs typeface="Impact"/>
              <a:sym typeface="Impac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/>
          </a:p>
        </p:txBody>
      </p:sp>
      <p:sp>
        <p:nvSpPr>
          <p:cNvPr id="200" name="Google Shape;200;p40"/>
          <p:cNvSpPr txBox="1"/>
          <p:nvPr>
            <p:ph idx="1" type="body"/>
          </p:nvPr>
        </p:nvSpPr>
        <p:spPr>
          <a:xfrm>
            <a:off x="403300" y="11595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mpact"/>
              <a:buChar char="●"/>
            </a:pPr>
            <a:r>
              <a:rPr lang="en" sz="240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HAVE A RIGHT TO ASK FOR A MEETING TO DISCUSS AND FORMULATE SUGGESTIONS AND TO PARTICIPATE IN DECISIONS ABOUT THE EDUCATION OF THEIR CHILDREN</a:t>
            </a:r>
            <a:endParaRPr sz="24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9900"/>
                </a:solidFill>
                <a:latin typeface="Impact"/>
                <a:ea typeface="Impact"/>
                <a:cs typeface="Impact"/>
                <a:sym typeface="Impact"/>
              </a:rPr>
              <a:t>PARENTS’ RIGHTS CONTINUED:</a:t>
            </a:r>
            <a:endParaRPr sz="2400">
              <a:solidFill>
                <a:srgbClr val="FF99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206" name="Google Shape;206;p41"/>
          <p:cNvSpPr txBox="1"/>
          <p:nvPr>
            <p:ph idx="1" type="body"/>
          </p:nvPr>
        </p:nvSpPr>
        <p:spPr>
          <a:xfrm>
            <a:off x="311700" y="2215475"/>
            <a:ext cx="8520600" cy="19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mpact"/>
              <a:buChar char="●"/>
            </a:pPr>
            <a:r>
              <a:rPr lang="en" sz="2400">
                <a:solidFill>
                  <a:srgbClr val="FF9900"/>
                </a:solidFill>
                <a:latin typeface="Impact"/>
                <a:ea typeface="Impact"/>
                <a:cs typeface="Impact"/>
                <a:sym typeface="Impact"/>
              </a:rPr>
              <a:t>DISABLED PARENTS</a:t>
            </a:r>
            <a:r>
              <a:rPr lang="en" sz="2400">
                <a:latin typeface="Impact"/>
                <a:ea typeface="Impact"/>
                <a:cs typeface="Impact"/>
                <a:sym typeface="Impact"/>
              </a:rPr>
              <a:t> – HAVE A RIGHT TO ASK FOR AUXILIARY AIDS AND SERVICES TO AFFORD HAVE AN EQUAL OPPORTUNITY TO PARTICIPATE IN AND ENJOY THE BENEFITS OF TITLE I, PART A PROGRAMS.   EXAMPLE:  AN INTERPRETER</a:t>
            </a:r>
            <a:endParaRPr sz="2400">
              <a:latin typeface="Impact"/>
              <a:ea typeface="Impact"/>
              <a:cs typeface="Impact"/>
              <a:sym typeface="Impac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latin typeface="Impact"/>
              <a:ea typeface="Impact"/>
              <a:cs typeface="Impact"/>
              <a:sym typeface="Impact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2"/>
          <p:cNvSpPr txBox="1"/>
          <p:nvPr>
            <p:ph type="title"/>
          </p:nvPr>
        </p:nvSpPr>
        <p:spPr>
          <a:xfrm>
            <a:off x="227150" y="5155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  <a:latin typeface="Impact"/>
                <a:ea typeface="Impact"/>
                <a:cs typeface="Impact"/>
                <a:sym typeface="Impact"/>
              </a:rPr>
              <a:t>Parents’ Rights Continued:</a:t>
            </a:r>
            <a:endParaRPr>
              <a:solidFill>
                <a:srgbClr val="FF99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212" name="Google Shape;212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9900"/>
              </a:solidFill>
              <a:latin typeface="Impact"/>
              <a:ea typeface="Impact"/>
              <a:cs typeface="Impact"/>
              <a:sym typeface="Impact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9900"/>
                </a:solidFill>
                <a:latin typeface="Impact"/>
                <a:ea typeface="Impact"/>
                <a:cs typeface="Impact"/>
                <a:sym typeface="Impact"/>
              </a:rPr>
              <a:t>PARENTS’ RIGHT TO KNOW</a:t>
            </a:r>
            <a:endParaRPr sz="3000">
              <a:solidFill>
                <a:srgbClr val="B80E0F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Impact"/>
              <a:buAutoNum type="arabicPeriod"/>
            </a:pPr>
            <a:r>
              <a:rPr lang="en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THE QUALIFICATIONS OF THEIR CHILD’S TEACHER AND THE PARAPROFESSIONAL WORKING WITH THE CHILD.</a:t>
            </a:r>
            <a:endParaRPr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Impact"/>
              <a:buAutoNum type="arabicPeriod"/>
            </a:pPr>
            <a:r>
              <a:rPr lang="en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IF THEIR CHILD HAS BEEN INSTRUCTED BY A NON-HIGHLY QUALIFIED PERSON FOR 4 CONSECUTIVE WEEKS. </a:t>
            </a:r>
            <a:endParaRPr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Impact"/>
              <a:buAutoNum type="arabicPeriod"/>
            </a:pPr>
            <a:r>
              <a:rPr lang="en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WRITTEN STATE COMPLAINT PROCEDURE</a:t>
            </a:r>
            <a:endParaRPr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434343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1" lang="en" sz="3600">
                <a:solidFill>
                  <a:srgbClr val="FF9900"/>
                </a:solidFill>
              </a:rPr>
              <a:t>Food Service Rights</a:t>
            </a:r>
            <a:endParaRPr b="1" i="0" sz="3600" u="none" cap="none" strike="noStrike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43"/>
          <p:cNvSpPr txBox="1"/>
          <p:nvPr>
            <p:ph idx="1" type="body"/>
          </p:nvPr>
        </p:nvSpPr>
        <p:spPr>
          <a:xfrm>
            <a:off x="484525" y="981575"/>
            <a:ext cx="8229600" cy="33945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972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To file a program complaint of discrimination, complete the USDA Program Discrimination Complaint Form, (AD-3027) found online at: http://www.ascr.usda.gov/complaint_filing_cust.html, and at any USDA office, or write a letter addressed to USDA and provide in the letter all of the information requested in the form. To request a copy of the complaint form, call (866) 632-9992. Submit your completed form or letter to USDA by: (1) mail: U.S. Department of Agriculture Office of the Assistant Secretary for Civil Rights 1400 Independence Avenue, SW Washington, D.C. 20250-9410; </a:t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9720" lvl="0" marL="342900" marR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(2) fax: 202-690-7442; or</a:t>
            </a:r>
            <a:endParaRPr sz="1800">
              <a:solidFill>
                <a:srgbClr val="FFFFFF"/>
              </a:solidFill>
            </a:endParaRPr>
          </a:p>
          <a:p>
            <a:pPr indent="-299720" lvl="0" marL="342900" marR="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(3) email: program.intake@usda.gov This institution is an equal opportunity provider.</a:t>
            </a:r>
            <a:endParaRPr sz="1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434343"/>
        </a:solidFill>
      </p:bgPr>
    </p:bg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</a:rPr>
              <a:t>Children’s Internet Protection Act (CIPA)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224" name="Google Shape;224;p44"/>
          <p:cNvSpPr txBox="1"/>
          <p:nvPr>
            <p:ph idx="1" type="body"/>
          </p:nvPr>
        </p:nvSpPr>
        <p:spPr>
          <a:xfrm>
            <a:off x="339025" y="10910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6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</a:rPr>
              <a:t>Schools and libraries subject to CIPA are required to adopt and implement an Internet safety policy addressing:</a:t>
            </a:r>
            <a:endParaRPr b="1"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317500" lvl="0" marL="622300" rtl="0" algn="l"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</a:rPr>
              <a:t>Access by minors to inappropriate matter on the Internet;</a:t>
            </a:r>
            <a:endParaRPr b="1"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317500" lvl="0" marL="6223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</a:rPr>
              <a:t>The safety and security of minors when using electronic mail, chat rooms and other forms of direct electronic communications;</a:t>
            </a:r>
            <a:endParaRPr b="1"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317500" lvl="0" marL="6223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</a:rPr>
              <a:t>Unauthorized access, including so-called “hacking,” and other unlawful activities by minors online;</a:t>
            </a:r>
            <a:endParaRPr b="1"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317500" lvl="0" marL="6223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</a:rPr>
              <a:t>Unauthorized disclosure, use, and dissemination of personal information regarding minors; and</a:t>
            </a:r>
            <a:endParaRPr b="1"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317500" lvl="0" marL="6223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b="1" lang="en" sz="1400">
                <a:solidFill>
                  <a:srgbClr val="000000"/>
                </a:solidFill>
                <a:highlight>
                  <a:srgbClr val="FFFFFF"/>
                </a:highlight>
              </a:rPr>
              <a:t>Measures restricting minors' access to materials harmful to them.</a:t>
            </a:r>
            <a:endParaRPr b="1" sz="14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100"/>
              </a:spcBef>
              <a:spcAft>
                <a:spcPts val="1600"/>
              </a:spcAft>
              <a:buNone/>
            </a:pPr>
            <a:r>
              <a:t/>
            </a:r>
            <a:endParaRPr b="1" sz="1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</a:rPr>
              <a:t>Right to </a:t>
            </a:r>
            <a:r>
              <a:rPr lang="en">
                <a:solidFill>
                  <a:srgbClr val="FF9900"/>
                </a:solidFill>
              </a:rPr>
              <a:t>File a Complaint with the FCC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230" name="Google Shape;230;p45"/>
          <p:cNvSpPr txBox="1"/>
          <p:nvPr>
            <p:ph idx="1" type="body"/>
          </p:nvPr>
        </p:nvSpPr>
        <p:spPr>
          <a:xfrm>
            <a:off x="311700" y="12139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b="1" lang="en">
                <a:solidFill>
                  <a:srgbClr val="F3F3F3"/>
                </a:solidFill>
              </a:rPr>
              <a:t>Online at https://consumercomplaints.fcc.gov  </a:t>
            </a:r>
            <a:endParaRPr b="1">
              <a:solidFill>
                <a:srgbClr val="F3F3F3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b="1" lang="en">
                <a:solidFill>
                  <a:srgbClr val="F3F3F3"/>
                </a:solidFill>
              </a:rPr>
              <a:t>By phone: 1-888-CALL-FCC (1-888-225-5322); TTY: 1-888-TELL-FCC (1-888-835-5322); ASL: 1-844-432-2275  </a:t>
            </a:r>
            <a:endParaRPr b="1">
              <a:solidFill>
                <a:srgbClr val="F3F3F3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b="1" lang="en">
                <a:solidFill>
                  <a:srgbClr val="F3F3F3"/>
                </a:solidFill>
              </a:rPr>
              <a:t>By mail (please include your name, address, contact information and as much detail about your complaint as possible): </a:t>
            </a:r>
            <a:endParaRPr b="1">
              <a:solidFill>
                <a:srgbClr val="F3F3F3"/>
              </a:solidFill>
            </a:endParaRPr>
          </a:p>
          <a:p>
            <a:pPr indent="0" lvl="0" marL="5029200" rtl="0" algn="just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3F3F3"/>
                </a:solidFill>
              </a:rPr>
              <a:t>Federal Communications Commission </a:t>
            </a:r>
            <a:endParaRPr b="1" sz="1200">
              <a:solidFill>
                <a:srgbClr val="F3F3F3"/>
              </a:solidFill>
            </a:endParaRPr>
          </a:p>
          <a:p>
            <a:pPr indent="0" lvl="0" marL="5029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3F3F3"/>
                </a:solidFill>
              </a:rPr>
              <a:t>Consumer and Governmental Affairs Bureau </a:t>
            </a:r>
            <a:endParaRPr b="1" sz="1200">
              <a:solidFill>
                <a:srgbClr val="F3F3F3"/>
              </a:solidFill>
            </a:endParaRPr>
          </a:p>
          <a:p>
            <a:pPr indent="0" lvl="0" marL="5029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3F3F3"/>
                </a:solidFill>
              </a:rPr>
              <a:t>Consumer Inquiries and Complaints Division </a:t>
            </a:r>
            <a:endParaRPr b="1" sz="1200">
              <a:solidFill>
                <a:srgbClr val="F3F3F3"/>
              </a:solidFill>
            </a:endParaRPr>
          </a:p>
          <a:p>
            <a:pPr indent="0" lvl="0" marL="5029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3F3F3"/>
                </a:solidFill>
              </a:rPr>
              <a:t>445 12th Street, S.W. </a:t>
            </a:r>
            <a:endParaRPr b="1" sz="1200">
              <a:solidFill>
                <a:srgbClr val="F3F3F3"/>
              </a:solidFill>
            </a:endParaRPr>
          </a:p>
          <a:p>
            <a:pPr indent="0" lvl="0" marL="5029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3F3F3"/>
                </a:solidFill>
              </a:rPr>
              <a:t>Washington, DC 20554</a:t>
            </a:r>
            <a:endParaRPr b="1" sz="1200">
              <a:solidFill>
                <a:srgbClr val="F3F3F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