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97bc0c82_06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97bc0c8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97bc0c82_07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97bc0c82_0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97bc0c82_07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97bc0c82_0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471c4a34f_0_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471c4a34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97bc0c82_010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97bc0c82_0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1200150"/>
            <a:ext cx="9144000" cy="2743200"/>
          </a:xfrm>
          <a:prstGeom prst="rect">
            <a:avLst/>
          </a:prstGeom>
          <a:solidFill>
            <a:schemeClr val="dk1">
              <a:alpha val="2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0" y="-1079"/>
            <a:ext cx="1827408" cy="5144627"/>
            <a:chOff x="0" y="-1438"/>
            <a:chExt cx="798030" cy="6859503"/>
          </a:xfrm>
        </p:grpSpPr>
        <p:sp>
          <p:nvSpPr>
            <p:cNvPr id="11" name="Google Shape;11;p2"/>
            <p:cNvSpPr/>
            <p:nvPr/>
          </p:nvSpPr>
          <p:spPr>
            <a:xfrm>
              <a:off x="0" y="-1438"/>
              <a:ext cx="798030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0" y="0"/>
              <a:ext cx="399015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 flipH="1">
            <a:off x="7316591" y="0"/>
            <a:ext cx="1827408" cy="5144627"/>
            <a:chOff x="0" y="-1438"/>
            <a:chExt cx="798030" cy="6859503"/>
          </a:xfrm>
        </p:grpSpPr>
        <p:sp>
          <p:nvSpPr>
            <p:cNvPr id="14" name="Google Shape;14;p2"/>
            <p:cNvSpPr/>
            <p:nvPr/>
          </p:nvSpPr>
          <p:spPr>
            <a:xfrm>
              <a:off x="0" y="-1438"/>
              <a:ext cx="798030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0" y="0"/>
              <a:ext cx="399015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1568185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685800" y="2914650"/>
            <a:ext cx="7772400" cy="65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0" y="-1078"/>
            <a:ext cx="9144000" cy="11442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" name="Google Shape;20;p3"/>
          <p:cNvGrpSpPr/>
          <p:nvPr/>
        </p:nvGrpSpPr>
        <p:grpSpPr>
          <a:xfrm>
            <a:off x="0" y="-1079"/>
            <a:ext cx="649181" cy="5144627"/>
            <a:chOff x="0" y="-1438"/>
            <a:chExt cx="649181" cy="6859503"/>
          </a:xfrm>
        </p:grpSpPr>
        <p:sp>
          <p:nvSpPr>
            <p:cNvPr id="21" name="Google Shape;21;p3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" name="Google Shape;23;p3"/>
          <p:cNvGrpSpPr/>
          <p:nvPr/>
        </p:nvGrpSpPr>
        <p:grpSpPr>
          <a:xfrm flipH="1">
            <a:off x="8494493" y="0"/>
            <a:ext cx="649181" cy="5144627"/>
            <a:chOff x="0" y="-1438"/>
            <a:chExt cx="649181" cy="6859503"/>
          </a:xfrm>
        </p:grpSpPr>
        <p:sp>
          <p:nvSpPr>
            <p:cNvPr id="24" name="Google Shape;24;p3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/>
          <p:nvPr/>
        </p:nvSpPr>
        <p:spPr>
          <a:xfrm>
            <a:off x="0" y="4743450"/>
            <a:ext cx="9144000" cy="4011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0" y="-1078"/>
            <a:ext cx="9144000" cy="11442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1" name="Google Shape;31;p4"/>
          <p:cNvGrpSpPr/>
          <p:nvPr/>
        </p:nvGrpSpPr>
        <p:grpSpPr>
          <a:xfrm>
            <a:off x="0" y="-1079"/>
            <a:ext cx="649181" cy="5144627"/>
            <a:chOff x="0" y="-1438"/>
            <a:chExt cx="649181" cy="6859503"/>
          </a:xfrm>
        </p:grpSpPr>
        <p:sp>
          <p:nvSpPr>
            <p:cNvPr id="32" name="Google Shape;32;p4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" name="Google Shape;34;p4"/>
          <p:cNvGrpSpPr/>
          <p:nvPr/>
        </p:nvGrpSpPr>
        <p:grpSpPr>
          <a:xfrm flipH="1">
            <a:off x="8494493" y="0"/>
            <a:ext cx="649181" cy="5144627"/>
            <a:chOff x="0" y="-1438"/>
            <a:chExt cx="649181" cy="6859503"/>
          </a:xfrm>
        </p:grpSpPr>
        <p:sp>
          <p:nvSpPr>
            <p:cNvPr id="35" name="Google Shape;35;p4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7" name="Google Shape;37;p4"/>
          <p:cNvSpPr/>
          <p:nvPr/>
        </p:nvSpPr>
        <p:spPr>
          <a:xfrm>
            <a:off x="0" y="4743450"/>
            <a:ext cx="9144000" cy="4011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/>
          <p:nvPr/>
        </p:nvSpPr>
        <p:spPr>
          <a:xfrm>
            <a:off x="0" y="-1078"/>
            <a:ext cx="9144000" cy="11442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3" name="Google Shape;43;p5"/>
          <p:cNvGrpSpPr/>
          <p:nvPr/>
        </p:nvGrpSpPr>
        <p:grpSpPr>
          <a:xfrm>
            <a:off x="0" y="-1079"/>
            <a:ext cx="649181" cy="5144627"/>
            <a:chOff x="0" y="-1438"/>
            <a:chExt cx="649181" cy="6859503"/>
          </a:xfrm>
        </p:grpSpPr>
        <p:sp>
          <p:nvSpPr>
            <p:cNvPr id="44" name="Google Shape;44;p5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5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" name="Google Shape;46;p5"/>
          <p:cNvGrpSpPr/>
          <p:nvPr/>
        </p:nvGrpSpPr>
        <p:grpSpPr>
          <a:xfrm flipH="1">
            <a:off x="8494493" y="0"/>
            <a:ext cx="649181" cy="5144627"/>
            <a:chOff x="0" y="-1438"/>
            <a:chExt cx="649181" cy="6859503"/>
          </a:xfrm>
        </p:grpSpPr>
        <p:sp>
          <p:nvSpPr>
            <p:cNvPr id="47" name="Google Shape;47;p5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" name="Google Shape;49;p5"/>
          <p:cNvSpPr/>
          <p:nvPr/>
        </p:nvSpPr>
        <p:spPr>
          <a:xfrm>
            <a:off x="0" y="4743450"/>
            <a:ext cx="9144000" cy="4011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-1078"/>
            <a:ext cx="9144000" cy="11442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" name="Google Shape;53;p6"/>
          <p:cNvGrpSpPr/>
          <p:nvPr/>
        </p:nvGrpSpPr>
        <p:grpSpPr>
          <a:xfrm>
            <a:off x="0" y="-1079"/>
            <a:ext cx="649181" cy="5144627"/>
            <a:chOff x="0" y="-1438"/>
            <a:chExt cx="649181" cy="6859503"/>
          </a:xfrm>
        </p:grpSpPr>
        <p:sp>
          <p:nvSpPr>
            <p:cNvPr id="54" name="Google Shape;54;p6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6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" name="Google Shape;56;p6"/>
          <p:cNvGrpSpPr/>
          <p:nvPr/>
        </p:nvGrpSpPr>
        <p:grpSpPr>
          <a:xfrm flipH="1">
            <a:off x="8494493" y="0"/>
            <a:ext cx="649181" cy="5144627"/>
            <a:chOff x="0" y="-1438"/>
            <a:chExt cx="649181" cy="6859503"/>
          </a:xfrm>
        </p:grpSpPr>
        <p:sp>
          <p:nvSpPr>
            <p:cNvPr id="57" name="Google Shape;57;p6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6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6"/>
          <p:cNvSpPr/>
          <p:nvPr/>
        </p:nvSpPr>
        <p:spPr>
          <a:xfrm>
            <a:off x="0" y="4743450"/>
            <a:ext cx="9144000" cy="4011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"/>
          <p:cNvSpPr/>
          <p:nvPr/>
        </p:nvSpPr>
        <p:spPr>
          <a:xfrm>
            <a:off x="0" y="-1078"/>
            <a:ext cx="9144000" cy="11442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7"/>
          <p:cNvGrpSpPr/>
          <p:nvPr/>
        </p:nvGrpSpPr>
        <p:grpSpPr>
          <a:xfrm>
            <a:off x="0" y="-1079"/>
            <a:ext cx="649181" cy="5144627"/>
            <a:chOff x="0" y="-1438"/>
            <a:chExt cx="649181" cy="6859503"/>
          </a:xfrm>
        </p:grpSpPr>
        <p:sp>
          <p:nvSpPr>
            <p:cNvPr id="64" name="Google Shape;64;p7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" name="Google Shape;66;p7"/>
          <p:cNvGrpSpPr/>
          <p:nvPr/>
        </p:nvGrpSpPr>
        <p:grpSpPr>
          <a:xfrm flipH="1">
            <a:off x="8494493" y="0"/>
            <a:ext cx="649181" cy="5144627"/>
            <a:chOff x="0" y="-1438"/>
            <a:chExt cx="649181" cy="6859503"/>
          </a:xfrm>
        </p:grpSpPr>
        <p:sp>
          <p:nvSpPr>
            <p:cNvPr id="67" name="Google Shape;67;p7"/>
            <p:cNvSpPr/>
            <p:nvPr/>
          </p:nvSpPr>
          <p:spPr>
            <a:xfrm>
              <a:off x="0" y="-1438"/>
              <a:ext cx="649181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7"/>
            <p:cNvSpPr/>
            <p:nvPr/>
          </p:nvSpPr>
          <p:spPr>
            <a:xfrm>
              <a:off x="0" y="0"/>
              <a:ext cx="500332" cy="6858065"/>
            </a:xfrm>
            <a:custGeom>
              <a:rect b="b" l="l" r="r" t="t"/>
              <a:pathLst>
                <a:path extrusionOk="0" h="6875253" w="500332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" name="Google Shape;69;p7"/>
          <p:cNvSpPr/>
          <p:nvPr/>
        </p:nvSpPr>
        <p:spPr>
          <a:xfrm>
            <a:off x="0" y="4743450"/>
            <a:ext cx="9144000" cy="4011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potlight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Trebuchet MS"/>
              <a:buChar char="●"/>
              <a:defRPr sz="3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Char char="○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Char char="■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●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○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■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●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○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■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8"/>
          <p:cNvSpPr txBox="1"/>
          <p:nvPr>
            <p:ph type="ctrTitle"/>
          </p:nvPr>
        </p:nvSpPr>
        <p:spPr>
          <a:xfrm>
            <a:off x="685800" y="1568185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Salem Elementary School</a:t>
            </a:r>
            <a:endParaRPr/>
          </a:p>
        </p:txBody>
      </p:sp>
      <p:sp>
        <p:nvSpPr>
          <p:cNvPr id="75" name="Google Shape;75;p8"/>
          <p:cNvSpPr txBox="1"/>
          <p:nvPr>
            <p:ph idx="1" type="subTitle"/>
          </p:nvPr>
        </p:nvSpPr>
        <p:spPr>
          <a:xfrm>
            <a:off x="685800" y="2914650"/>
            <a:ext cx="7772400" cy="65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Annual Report - 2019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Enrollment</a:t>
            </a:r>
            <a:r>
              <a:rPr lang="en"/>
              <a:t> </a:t>
            </a:r>
            <a:endParaRPr/>
          </a:p>
        </p:txBody>
      </p:sp>
      <p:sp>
        <p:nvSpPr>
          <p:cNvPr id="81" name="Google Shape;81;p9"/>
          <p:cNvSpPr txBox="1"/>
          <p:nvPr>
            <p:ph idx="1" type="body"/>
          </p:nvPr>
        </p:nvSpPr>
        <p:spPr>
          <a:xfrm>
            <a:off x="457200" y="1216075"/>
            <a:ext cx="8229600" cy="34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13716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Kindergarten - 54</a:t>
            </a:r>
            <a:endParaRPr sz="2400"/>
          </a:p>
          <a:p>
            <a:pPr indent="457200" lvl="0" marL="13716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1st Grade - 56</a:t>
            </a:r>
            <a:endParaRPr sz="2400"/>
          </a:p>
          <a:p>
            <a:pPr indent="457200" lvl="0" marL="13716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2nd Grade - 57</a:t>
            </a:r>
            <a:endParaRPr sz="2400"/>
          </a:p>
          <a:p>
            <a:pPr indent="457200" lvl="0" marL="13716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3rd Grade - 61					Total - 443</a:t>
            </a:r>
            <a:endParaRPr sz="2400"/>
          </a:p>
          <a:p>
            <a:pPr indent="457200" lvl="0" marL="13716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4th Grade - 70</a:t>
            </a:r>
            <a:endParaRPr sz="2400"/>
          </a:p>
          <a:p>
            <a:pPr indent="457200" lvl="0" marL="13716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5th Grade - 59</a:t>
            </a:r>
            <a:endParaRPr sz="2400"/>
          </a:p>
          <a:p>
            <a:pPr indent="457200" lvl="0" marL="13716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6th Grade - 86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Curriculum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87" name="Google Shape;87;p1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13716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Arkansas Standards</a:t>
            </a:r>
            <a:endParaRPr/>
          </a:p>
          <a:p>
            <a:pPr indent="-419100" lvl="0" marL="13716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Next Generation Science Standards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Student Achievement</a:t>
            </a:r>
            <a:r>
              <a:rPr lang="en"/>
              <a:t> </a:t>
            </a:r>
            <a:endParaRPr/>
          </a:p>
        </p:txBody>
      </p:sp>
      <p:sp>
        <p:nvSpPr>
          <p:cNvPr id="93" name="Google Shape;93;p1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9144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K-2 Testing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81000" lvl="1" marL="1371600" rtl="0" algn="l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○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STAR Testing (Math and Reading)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81000" lvl="1" marL="1371600" rtl="0" algn="l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○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Used to evaluate reading levels and math levels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Student Achievement</a:t>
            </a:r>
            <a:endParaRPr/>
          </a:p>
        </p:txBody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1828800" rtl="0" algn="l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Char char="●"/>
            </a:pPr>
            <a:r>
              <a:rPr b="1" lang="en" u="sng">
                <a:solidFill>
                  <a:srgbClr val="6FA8DC"/>
                </a:solidFill>
              </a:rPr>
              <a:t>3rd-6th Grade Combined</a:t>
            </a:r>
            <a:endParaRPr b="1" u="sng">
              <a:solidFill>
                <a:srgbClr val="6FA8DC"/>
              </a:solidFill>
            </a:endParaRPr>
          </a:p>
          <a:p>
            <a:pPr indent="-381000" lvl="1" marL="22860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English - 88.6% </a:t>
            </a:r>
            <a:endParaRPr/>
          </a:p>
          <a:p>
            <a:pPr indent="-381000" lvl="1" marL="22860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Math - 78.4%</a:t>
            </a:r>
            <a:endParaRPr/>
          </a:p>
          <a:p>
            <a:pPr indent="-381000" lvl="1" marL="22860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Science - 57.8%</a:t>
            </a:r>
            <a:endParaRPr/>
          </a:p>
          <a:p>
            <a:pPr indent="-381000" lvl="1" marL="22860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Reading - 58.1%</a:t>
            </a:r>
            <a:endParaRPr/>
          </a:p>
          <a:p>
            <a:pPr indent="-419100" lvl="0" marL="1828800" rtl="0" algn="l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3000"/>
              <a:buChar char="●"/>
            </a:pPr>
            <a:r>
              <a:rPr lang="en">
                <a:solidFill>
                  <a:srgbClr val="6FA8DC"/>
                </a:solidFill>
              </a:rPr>
              <a:t>Grades 3-6 were #1 in the Northcentral COOP</a:t>
            </a:r>
            <a:endParaRPr>
              <a:solidFill>
                <a:srgbClr val="6FA8D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Goals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3716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19100" lvl="0" marL="13716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Improve student achievement in reading through the R.I.S.E initiative.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otlight">
  <a:themeElements>
    <a:clrScheme name="Custom 439">
      <a:dk1>
        <a:srgbClr val="000000"/>
      </a:dk1>
      <a:lt1>
        <a:srgbClr val="FFFFFF"/>
      </a:lt1>
      <a:dk2>
        <a:srgbClr val="5C6E95"/>
      </a:dk2>
      <a:lt2>
        <a:srgbClr val="ACB4C2"/>
      </a:lt2>
      <a:accent1>
        <a:srgbClr val="667E50"/>
      </a:accent1>
      <a:accent2>
        <a:srgbClr val="CFBF73"/>
      </a:accent2>
      <a:accent3>
        <a:srgbClr val="8C7C82"/>
      </a:accent3>
      <a:accent4>
        <a:srgbClr val="9ABF87"/>
      </a:accent4>
      <a:accent5>
        <a:srgbClr val="CF9462"/>
      </a:accent5>
      <a:accent6>
        <a:srgbClr val="A25642"/>
      </a:accent6>
      <a:hlink>
        <a:srgbClr val="5173A5"/>
      </a:hlink>
      <a:folHlink>
        <a:srgbClr val="6872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